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8" r:id="rId5"/>
    <p:sldId id="272" r:id="rId6"/>
    <p:sldId id="273" r:id="rId7"/>
    <p:sldId id="274" r:id="rId8"/>
    <p:sldId id="267" r:id="rId9"/>
    <p:sldId id="259" r:id="rId10"/>
    <p:sldId id="26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70" r:id="rId19"/>
    <p:sldId id="271" r:id="rId20"/>
    <p:sldId id="275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43D27-C55B-43D7-AE60-178608B47D1A}" type="datetimeFigureOut">
              <a:rPr lang="tr-TR" smtClean="0"/>
              <a:t>30.04.2024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E391C-4678-4370-A828-18D0952AA1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3280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E391C-4678-4370-A828-18D0952AA1E0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9140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E43B-163F-4BC0-AE90-39E07043C984}" type="datetimeFigureOut">
              <a:rPr lang="tr-TR" smtClean="0"/>
              <a:t>30.04.2024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FD4C-5A79-4208-B0ED-69E51CFA46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2636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E43B-163F-4BC0-AE90-39E07043C984}" type="datetimeFigureOut">
              <a:rPr lang="tr-TR" smtClean="0"/>
              <a:t>30.04.2024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FD4C-5A79-4208-B0ED-69E51CFA46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2739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E43B-163F-4BC0-AE90-39E07043C984}" type="datetimeFigureOut">
              <a:rPr lang="tr-TR" smtClean="0"/>
              <a:t>30.04.2024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FD4C-5A79-4208-B0ED-69E51CFA46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47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E43B-163F-4BC0-AE90-39E07043C984}" type="datetimeFigureOut">
              <a:rPr lang="tr-TR" smtClean="0"/>
              <a:t>30.04.2024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FD4C-5A79-4208-B0ED-69E51CFA46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836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E43B-163F-4BC0-AE90-39E07043C984}" type="datetimeFigureOut">
              <a:rPr lang="tr-TR" smtClean="0"/>
              <a:t>30.04.2024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FD4C-5A79-4208-B0ED-69E51CFA46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961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E43B-163F-4BC0-AE90-39E07043C984}" type="datetimeFigureOut">
              <a:rPr lang="tr-TR" smtClean="0"/>
              <a:t>30.04.2024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FD4C-5A79-4208-B0ED-69E51CFA46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45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E43B-163F-4BC0-AE90-39E07043C984}" type="datetimeFigureOut">
              <a:rPr lang="tr-TR" smtClean="0"/>
              <a:t>30.04.2024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FD4C-5A79-4208-B0ED-69E51CFA46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992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E43B-163F-4BC0-AE90-39E07043C984}" type="datetimeFigureOut">
              <a:rPr lang="tr-TR" smtClean="0"/>
              <a:t>30.04.2024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FD4C-5A79-4208-B0ED-69E51CFA46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3965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E43B-163F-4BC0-AE90-39E07043C984}" type="datetimeFigureOut">
              <a:rPr lang="tr-TR" smtClean="0"/>
              <a:t>30.04.2024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FD4C-5A79-4208-B0ED-69E51CFA46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904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E43B-163F-4BC0-AE90-39E07043C984}" type="datetimeFigureOut">
              <a:rPr lang="tr-TR" smtClean="0"/>
              <a:t>30.04.2024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FD4C-5A79-4208-B0ED-69E51CFA46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717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E43B-163F-4BC0-AE90-39E07043C984}" type="datetimeFigureOut">
              <a:rPr lang="tr-TR" smtClean="0"/>
              <a:t>30.04.2024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FD4C-5A79-4208-B0ED-69E51CFA46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380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9E43B-163F-4BC0-AE90-39E07043C984}" type="datetimeFigureOut">
              <a:rPr lang="tr-TR" smtClean="0"/>
              <a:t>30.04.2024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5FD4C-5A79-4208-B0ED-69E51CFA46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87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BİLİŞİM TEKNOLOJİLERİ ALANI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ALAN SEÇİMİ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883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r-TR" dirty="0" smtClean="0"/>
              <a:t>NESNE </a:t>
            </a:r>
            <a:r>
              <a:rPr lang="tr-TR" dirty="0"/>
              <a:t>TABANLI </a:t>
            </a:r>
            <a:r>
              <a:rPr lang="tr-TR" dirty="0" smtClean="0"/>
              <a:t>PROGRAMLAMA</a:t>
            </a:r>
          </a:p>
          <a:p>
            <a:pPr lvl="2"/>
            <a:r>
              <a:rPr lang="tr-TR" dirty="0" smtClean="0"/>
              <a:t>VISUAL STUDIO</a:t>
            </a:r>
          </a:p>
          <a:p>
            <a:pPr lvl="2"/>
            <a:r>
              <a:rPr lang="tr-TR" dirty="0" smtClean="0"/>
              <a:t>C#</a:t>
            </a:r>
          </a:p>
          <a:p>
            <a:pPr lvl="2"/>
            <a:r>
              <a:rPr lang="tr-TR" dirty="0" smtClean="0"/>
              <a:t>VERİTABANI UYGULAMALARI</a:t>
            </a:r>
            <a:endParaRPr lang="tr-TR" dirty="0"/>
          </a:p>
          <a:p>
            <a:pPr lvl="1"/>
            <a:r>
              <a:rPr lang="tr-TR" dirty="0"/>
              <a:t>ROBOTİK </a:t>
            </a:r>
            <a:r>
              <a:rPr lang="tr-TR" dirty="0" smtClean="0"/>
              <a:t>KODLAMA</a:t>
            </a:r>
          </a:p>
          <a:p>
            <a:pPr lvl="2"/>
            <a:r>
              <a:rPr lang="tr-TR" dirty="0" smtClean="0"/>
              <a:t>MİKRODENETLEYİCİLER</a:t>
            </a:r>
          </a:p>
          <a:p>
            <a:pPr lvl="2"/>
            <a:r>
              <a:rPr lang="tr-TR" dirty="0" smtClean="0"/>
              <a:t>ROBOTİK UYGULAMALARI</a:t>
            </a:r>
            <a:endParaRPr lang="tr-TR" dirty="0"/>
          </a:p>
          <a:p>
            <a:endParaRPr lang="tr-TR" dirty="0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dirty="0" smtClean="0"/>
              <a:t>10. </a:t>
            </a:r>
            <a:r>
              <a:rPr lang="tr-TR" dirty="0"/>
              <a:t>SINIFLAR</a:t>
            </a:r>
            <a:br>
              <a:rPr lang="tr-TR" dirty="0"/>
            </a:br>
            <a:endParaRPr lang="tr-T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530" y="3501008"/>
            <a:ext cx="2667963" cy="137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894" y="5021393"/>
            <a:ext cx="2998862" cy="166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51" y="1844824"/>
            <a:ext cx="221932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077" y="5021393"/>
            <a:ext cx="2510811" cy="163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13830"/>
            <a:ext cx="2883595" cy="165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69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11. </a:t>
            </a:r>
            <a:r>
              <a:rPr lang="tr-TR" dirty="0"/>
              <a:t>SINIFLAR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tr-TR" dirty="0" smtClean="0"/>
              <a:t>11. SINIFLAR</a:t>
            </a:r>
          </a:p>
          <a:p>
            <a:pPr lvl="1"/>
            <a:r>
              <a:rPr lang="tr-TR" dirty="0" smtClean="0"/>
              <a:t>WEB TABANLI UYGULAMA GELİŞTİRME</a:t>
            </a:r>
          </a:p>
          <a:p>
            <a:pPr lvl="2"/>
            <a:r>
              <a:rPr lang="tr-TR" dirty="0" smtClean="0"/>
              <a:t>WEB SİTE TASARIMI, HTML5, CSS</a:t>
            </a:r>
          </a:p>
          <a:p>
            <a:pPr lvl="2"/>
            <a:r>
              <a:rPr lang="tr-TR" dirty="0" smtClean="0"/>
              <a:t>WEB PROGRAMCILIĞI</a:t>
            </a:r>
          </a:p>
          <a:p>
            <a:pPr lvl="2"/>
            <a:endParaRPr lang="tr-TR" dirty="0" smtClean="0"/>
          </a:p>
          <a:p>
            <a:pPr lvl="1"/>
            <a:r>
              <a:rPr lang="tr-TR" dirty="0" smtClean="0"/>
              <a:t>GRAFİK VE CANLANDIRMA</a:t>
            </a:r>
          </a:p>
          <a:p>
            <a:pPr lvl="2"/>
            <a:r>
              <a:rPr lang="tr-TR" dirty="0" smtClean="0"/>
              <a:t>PHOTOSHOP, AFTER EFFECT </a:t>
            </a:r>
          </a:p>
          <a:p>
            <a:pPr lvl="1"/>
            <a:r>
              <a:rPr lang="tr-TR" dirty="0" smtClean="0"/>
              <a:t>MOBİL UYGULAMALAR</a:t>
            </a:r>
          </a:p>
          <a:p>
            <a:pPr lvl="2"/>
            <a:r>
              <a:rPr lang="tr-TR" dirty="0" smtClean="0"/>
              <a:t>MOBİL UYGULAMA YAZILIMI, JAVA PROGRAMLAMA</a:t>
            </a:r>
          </a:p>
          <a:p>
            <a:pPr lvl="1"/>
            <a:endParaRPr lang="tr-TR" dirty="0" smtClean="0"/>
          </a:p>
          <a:p>
            <a:pPr marL="457200" lvl="1" indent="0">
              <a:buNone/>
            </a:pPr>
            <a:endParaRPr lang="tr-TR" dirty="0" smtClean="0"/>
          </a:p>
          <a:p>
            <a:pPr marL="457200" lvl="1" indent="0">
              <a:buNone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56507"/>
            <a:ext cx="3259040" cy="217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50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tr-TR" dirty="0"/>
              <a:t>12. SINIFLAR</a:t>
            </a:r>
          </a:p>
          <a:p>
            <a:pPr lvl="1"/>
            <a:r>
              <a:rPr lang="tr-TR" dirty="0"/>
              <a:t>WEB TABANLI İÇERİK </a:t>
            </a:r>
            <a:r>
              <a:rPr lang="tr-TR" dirty="0" smtClean="0"/>
              <a:t>YÖNETİMİ</a:t>
            </a:r>
          </a:p>
          <a:p>
            <a:pPr lvl="2"/>
            <a:r>
              <a:rPr lang="tr-TR" dirty="0" smtClean="0"/>
              <a:t>ETKİLEŞİMLİ WEB SAYFASI TASARIMI, WORDPRESS</a:t>
            </a:r>
            <a:endParaRPr lang="tr-TR" dirty="0"/>
          </a:p>
          <a:p>
            <a:pPr lvl="1"/>
            <a:r>
              <a:rPr lang="tr-TR" dirty="0"/>
              <a:t>YAZILIM </a:t>
            </a:r>
            <a:r>
              <a:rPr lang="tr-TR" dirty="0" smtClean="0"/>
              <a:t>PROJESİ</a:t>
            </a:r>
          </a:p>
          <a:p>
            <a:pPr lvl="2"/>
            <a:r>
              <a:rPr lang="tr-TR" dirty="0" smtClean="0"/>
              <a:t>GELİŞMİŞ YAZILIM PROJELERİ</a:t>
            </a:r>
            <a:endParaRPr lang="tr-TR" dirty="0"/>
          </a:p>
          <a:p>
            <a:pPr lvl="1"/>
            <a:r>
              <a:rPr lang="tr-TR" dirty="0"/>
              <a:t>İŞLETMELERDE BECERİ EĞİTİMİ (STAJ</a:t>
            </a:r>
            <a:r>
              <a:rPr lang="tr-TR" dirty="0" smtClean="0"/>
              <a:t>)</a:t>
            </a:r>
          </a:p>
          <a:p>
            <a:pPr lvl="2"/>
            <a:r>
              <a:rPr lang="tr-TR" dirty="0" smtClean="0"/>
              <a:t>BÜYÜK FİRMALARIN BİLGİ İŞLEM BİRİMİNDE STAJ FIRSATI</a:t>
            </a:r>
          </a:p>
          <a:p>
            <a:pPr lvl="2"/>
            <a:endParaRPr lang="tr-TR" dirty="0"/>
          </a:p>
          <a:p>
            <a:pPr lvl="2"/>
            <a:endParaRPr lang="tr-TR" dirty="0"/>
          </a:p>
          <a:p>
            <a:endParaRPr lang="tr-TR" dirty="0" smtClean="0"/>
          </a:p>
          <a:p>
            <a:r>
              <a:rPr lang="tr-TR" dirty="0" smtClean="0">
                <a:solidFill>
                  <a:srgbClr val="FF0000"/>
                </a:solidFill>
              </a:rPr>
              <a:t>HAFTADA 3 GÜN STAJ EĞİTİMİ</a:t>
            </a:r>
          </a:p>
        </p:txBody>
      </p:sp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12. SINIFLAR</a:t>
            </a:r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939" y="4725144"/>
            <a:ext cx="3385741" cy="199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92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HANGİ İŞLETMELER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FORD OTOSAN</a:t>
            </a:r>
          </a:p>
          <a:p>
            <a:r>
              <a:rPr lang="tr-TR" dirty="0" smtClean="0"/>
              <a:t>ACIBADEM SİGORTA</a:t>
            </a:r>
          </a:p>
          <a:p>
            <a:r>
              <a:rPr lang="tr-TR" dirty="0" smtClean="0"/>
              <a:t>HEPSİBURADA</a:t>
            </a:r>
          </a:p>
          <a:p>
            <a:r>
              <a:rPr lang="tr-TR" dirty="0" smtClean="0"/>
              <a:t>TURKCELL</a:t>
            </a:r>
          </a:p>
          <a:p>
            <a:r>
              <a:rPr lang="tr-TR" dirty="0" smtClean="0"/>
              <a:t>KOÇ HOLDİNG</a:t>
            </a:r>
          </a:p>
          <a:p>
            <a:r>
              <a:rPr lang="tr-TR" dirty="0" smtClean="0"/>
              <a:t>SIEMENS</a:t>
            </a:r>
          </a:p>
          <a:p>
            <a:r>
              <a:rPr lang="tr-TR" dirty="0" smtClean="0"/>
              <a:t>HYUNDAI</a:t>
            </a:r>
          </a:p>
          <a:p>
            <a:r>
              <a:rPr lang="tr-TR" dirty="0" smtClean="0"/>
              <a:t>ENERJİSA</a:t>
            </a:r>
          </a:p>
          <a:p>
            <a:r>
              <a:rPr lang="tr-TR" dirty="0" smtClean="0"/>
              <a:t>KOSİFLER OTOMOTİV</a:t>
            </a:r>
          </a:p>
          <a:p>
            <a:r>
              <a:rPr lang="tr-TR" dirty="0" smtClean="0"/>
              <a:t>ADEL</a:t>
            </a:r>
          </a:p>
        </p:txBody>
      </p:sp>
    </p:spTree>
    <p:extLst>
      <p:ext uri="{BB962C8B-B14F-4D97-AF65-F5344CB8AC3E}">
        <p14:creationId xmlns:p14="http://schemas.microsoft.com/office/powerpoint/2010/main" val="112383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b="1" dirty="0"/>
              <a:t>Bilişim Teknolojileri Alanı</a:t>
            </a:r>
            <a:r>
              <a:rPr lang="tr-TR" sz="2800" dirty="0"/>
              <a:t/>
            </a:r>
            <a:br>
              <a:rPr lang="tr-TR" sz="2800" dirty="0"/>
            </a:br>
            <a:r>
              <a:rPr lang="tr-TR" sz="2800" b="1" u="sng" dirty="0"/>
              <a:t>TYT + EK PUAN  ile Gidilebilecek 2 </a:t>
            </a:r>
            <a:r>
              <a:rPr lang="tr-TR" sz="2800" b="1" u="sng" dirty="0" smtClean="0"/>
              <a:t>Bölümler</a:t>
            </a:r>
            <a:r>
              <a:rPr lang="tr-TR" sz="2800" dirty="0"/>
              <a:t/>
            </a:r>
            <a:br>
              <a:rPr lang="tr-TR" sz="2800" dirty="0"/>
            </a:b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268760"/>
            <a:ext cx="8229600" cy="1396752"/>
          </a:xfrm>
        </p:spPr>
        <p:txBody>
          <a:bodyPr>
            <a:normAutofit fontScale="92500"/>
          </a:bodyPr>
          <a:lstStyle/>
          <a:p>
            <a:r>
              <a:rPr lang="tr-TR" sz="2800" b="1" u="sng" dirty="0"/>
              <a:t>Başvuru  için herhangi bir baraj puanı aranmayacaktır</a:t>
            </a:r>
            <a:r>
              <a:rPr lang="tr-TR" sz="2800" b="1" u="sng" dirty="0" smtClean="0"/>
              <a:t>. </a:t>
            </a:r>
            <a:br>
              <a:rPr lang="tr-TR" sz="2800" b="1" u="sng" dirty="0" smtClean="0"/>
            </a:br>
            <a:r>
              <a:rPr lang="tr-TR" sz="2800" b="1" dirty="0" smtClean="0"/>
              <a:t>Türkiye genelinde birçok üniversitede bu bölümler mevcuttur.</a:t>
            </a:r>
            <a:endParaRPr lang="tr-TR" sz="2800" dirty="0"/>
          </a:p>
          <a:p>
            <a:endParaRPr lang="tr-TR" sz="2800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947974"/>
              </p:ext>
            </p:extLst>
          </p:nvPr>
        </p:nvGraphicFramePr>
        <p:xfrm>
          <a:off x="611559" y="2636910"/>
          <a:ext cx="8136904" cy="33843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4745"/>
                <a:gridCol w="979521"/>
                <a:gridCol w="3166261"/>
                <a:gridCol w="1096377"/>
              </a:tblGrid>
              <a:tr h="288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Basım ve Yayım Teknolojileri 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TYT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Görsel İletişim 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TYT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8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Bilgisayar Operatörlüğü 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TYT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Grafik Tasarımı 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TYT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7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Bilgisayar Programcılığı 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TYT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İnsansız Hava Aracı Teknolojisi ve Operatörlüğü 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TYT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8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Bilgisayar Teknolojisi 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TYT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İnternet ve Ağ Teknolojileri 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TYT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5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Bilgi Yönetimi 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TYT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Sağlık Bilgi Sistemleri Teknikerliği 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TYT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8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Bilişim Güvenliği Teknolojisi 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TYT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Mobil Teknolojileri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TYT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8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Coğrafi Bilgi Sistemleri TYT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TYT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Sahne Işık ve Ses Teknolojileri 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TYT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76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Dijital Fabrika Teknolojileri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TYT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Siber Güvenlik 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TYT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96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E-Ticaret ve Pazarlama 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TYT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Web Tasarımı ve Kodlama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TYT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0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Yeni Medya ve Gazetecilik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TYT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98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Autofit/>
          </a:bodyPr>
          <a:lstStyle/>
          <a:p>
            <a:r>
              <a:rPr lang="tr-TR" sz="2400" b="1" dirty="0"/>
              <a:t>Bilişim Teknolojileri Alanı  </a:t>
            </a:r>
            <a:r>
              <a:rPr lang="tr-TR" sz="2400" dirty="0"/>
              <a:t/>
            </a:r>
            <a:br>
              <a:rPr lang="tr-TR" sz="2400" dirty="0"/>
            </a:br>
            <a:r>
              <a:rPr lang="tr-TR" sz="2400" b="1" dirty="0"/>
              <a:t> TYT – AYT   ile Yerleşilebilecek 4 yıllık(Lisans)  Alana Yakın Bölümler</a:t>
            </a:r>
            <a:r>
              <a:rPr lang="tr-TR" sz="2400" dirty="0"/>
              <a:t/>
            </a:r>
            <a:br>
              <a:rPr lang="tr-TR" sz="2400" dirty="0"/>
            </a:br>
            <a:r>
              <a:rPr lang="tr-TR" sz="2400" b="1" dirty="0" smtClean="0"/>
              <a:t>Ayrıca </a:t>
            </a:r>
            <a:r>
              <a:rPr lang="tr-TR" sz="2400" b="1" dirty="0"/>
              <a:t>bir ek puan verilmeyecektir</a:t>
            </a:r>
            <a:r>
              <a:rPr lang="tr-TR" sz="2400" b="1" dirty="0" smtClean="0"/>
              <a:t>.</a:t>
            </a:r>
            <a:br>
              <a:rPr lang="tr-TR" sz="2400" b="1" dirty="0" smtClean="0"/>
            </a:br>
            <a:r>
              <a:rPr lang="tr-TR" sz="2400" b="1" u="sng" dirty="0"/>
              <a:t>Türkiye genelinde birçok üniversitede bu bölümler mevcuttur.</a:t>
            </a: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/>
              <a:t/>
            </a:r>
            <a:br>
              <a:rPr lang="tr-TR" sz="2400" dirty="0"/>
            </a:br>
            <a:endParaRPr lang="tr-TR" sz="2400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022662"/>
              </p:ext>
            </p:extLst>
          </p:nvPr>
        </p:nvGraphicFramePr>
        <p:xfrm>
          <a:off x="755576" y="2708920"/>
          <a:ext cx="7488831" cy="216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5878"/>
                <a:gridCol w="784966"/>
                <a:gridCol w="3253021"/>
                <a:gridCol w="784966"/>
              </a:tblGrid>
              <a:tr h="9028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Bilişim Sistemleri ve Teknolojileri 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SAY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Bilgisayar ve Öğretim Teknolojileri Öğretmenliği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SAY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1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Yazılım geliştirme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SAY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Yönetim Bilişim Sistemleri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EA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05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Bilgi Güvenliği Teknolojisi 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SAY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76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tr-TR" sz="2800" b="1" dirty="0"/>
              <a:t>Mesleki ve Teknik Ortaöğretim Kurumu kontenjanı (M.T.O.K.)</a:t>
            </a:r>
            <a:r>
              <a:rPr lang="tr-TR" sz="2800" dirty="0"/>
              <a:t/>
            </a:r>
            <a:br>
              <a:rPr lang="tr-TR" sz="2800" dirty="0"/>
            </a:br>
            <a:r>
              <a:rPr lang="tr-TR" sz="2800" b="1" dirty="0"/>
              <a:t> </a:t>
            </a:r>
            <a:r>
              <a:rPr lang="tr-TR" sz="2800" b="1" dirty="0" smtClean="0"/>
              <a:t>Ayrıca </a:t>
            </a:r>
            <a:r>
              <a:rPr lang="tr-TR" sz="2800" b="1" dirty="0"/>
              <a:t>bir ek puan verilmeyecektir.</a:t>
            </a:r>
            <a:r>
              <a:rPr lang="tr-TR" sz="2800" dirty="0"/>
              <a:t/>
            </a:r>
            <a:br>
              <a:rPr lang="tr-TR" sz="2800" dirty="0"/>
            </a:b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3800" b="1" dirty="0" smtClean="0">
                <a:solidFill>
                  <a:srgbClr val="FF0000"/>
                </a:solidFill>
              </a:rPr>
              <a:t>*** MÜHENDİS OLMA FIRSATI</a:t>
            </a:r>
          </a:p>
          <a:p>
            <a:pPr marL="0" indent="0">
              <a:buNone/>
            </a:pPr>
            <a:r>
              <a:rPr lang="tr-TR" sz="3800" b="1" dirty="0" smtClean="0"/>
              <a:t>(M.T.O.K</a:t>
            </a:r>
            <a:r>
              <a:rPr lang="tr-TR" sz="3800" b="1" dirty="0"/>
              <a:t>.) Kapsamında </a:t>
            </a:r>
            <a:r>
              <a:rPr lang="tr-TR" sz="3800" b="1" u="sng" dirty="0"/>
              <a:t>TEKNOLOJİ </a:t>
            </a:r>
            <a:r>
              <a:rPr lang="tr-TR" sz="3800" b="1" u="sng" dirty="0" smtClean="0"/>
              <a:t>Fakültelerine</a:t>
            </a:r>
            <a:r>
              <a:rPr lang="tr-TR" sz="3800" b="1" dirty="0" smtClean="0"/>
              <a:t>  SADECE </a:t>
            </a:r>
            <a:r>
              <a:rPr lang="tr-TR" sz="3800" b="1" dirty="0"/>
              <a:t>Mesleki ve Teknik Ortaöğretim Kurumu ilgili </a:t>
            </a:r>
            <a:r>
              <a:rPr lang="tr-TR" sz="3800" b="1" u="sng" dirty="0"/>
              <a:t>Alan  Mezunu </a:t>
            </a:r>
            <a:r>
              <a:rPr lang="tr-TR" sz="3800" b="1" u="sng" dirty="0" smtClean="0"/>
              <a:t>öğrenciler başvurabilmektedir.</a:t>
            </a:r>
          </a:p>
          <a:p>
            <a:pPr marL="0" indent="0">
              <a:buNone/>
            </a:pPr>
            <a:r>
              <a:rPr lang="tr-TR" sz="3800" b="1" dirty="0" smtClean="0"/>
              <a:t>***TEKNOLOJİ FAKÜLTELERİ MÜHENDİS YETİŞTİRMEKTEDİR.</a:t>
            </a:r>
            <a:endParaRPr lang="tr-TR" sz="3800" b="1" dirty="0"/>
          </a:p>
          <a:p>
            <a:endParaRPr lang="tr-TR" sz="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5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TEKNOLOJİ FAKÜLTESİ GİDEBİLECEĞİNİZ BÖLÜMLER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Bilgisayar mühendisliği 4   </a:t>
            </a:r>
            <a:r>
              <a:rPr lang="tr-TR" b="1" dirty="0"/>
              <a:t>(SAY)</a:t>
            </a:r>
            <a:r>
              <a:rPr lang="tr-TR" dirty="0"/>
              <a:t>   (M.T.O.K.)</a:t>
            </a:r>
          </a:p>
          <a:p>
            <a:r>
              <a:rPr lang="tr-TR" dirty="0"/>
              <a:t>Bilişim Sistemleri  mühendisliği 4   </a:t>
            </a:r>
            <a:r>
              <a:rPr lang="tr-TR" b="1" dirty="0"/>
              <a:t>(SAY)   </a:t>
            </a:r>
            <a:r>
              <a:rPr lang="tr-TR" dirty="0"/>
              <a:t>(M.T.O.K.)</a:t>
            </a:r>
          </a:p>
          <a:p>
            <a:r>
              <a:rPr lang="tr-TR" dirty="0"/>
              <a:t>Elektrik- Elektronik Mühendisliği  4   </a:t>
            </a:r>
            <a:r>
              <a:rPr lang="tr-TR" b="1" dirty="0"/>
              <a:t>(SAY)   </a:t>
            </a:r>
            <a:r>
              <a:rPr lang="tr-TR" dirty="0"/>
              <a:t>(M.T.O.K.)</a:t>
            </a:r>
          </a:p>
          <a:p>
            <a:r>
              <a:rPr lang="tr-TR" dirty="0"/>
              <a:t>Biyomedikal Mühendisliği 4   </a:t>
            </a:r>
            <a:r>
              <a:rPr lang="tr-TR" b="1" dirty="0"/>
              <a:t>(SAY)   </a:t>
            </a:r>
            <a:r>
              <a:rPr lang="tr-TR" dirty="0"/>
              <a:t>(M.T.O.K.)</a:t>
            </a:r>
          </a:p>
          <a:p>
            <a:r>
              <a:rPr lang="tr-TR" dirty="0"/>
              <a:t>Adli Bilişim Mühendisliği 4   </a:t>
            </a:r>
            <a:r>
              <a:rPr lang="tr-TR" b="1" dirty="0"/>
              <a:t>(SAY)   </a:t>
            </a:r>
            <a:r>
              <a:rPr lang="tr-TR" dirty="0"/>
              <a:t>(M.T.O.K.)</a:t>
            </a:r>
          </a:p>
          <a:p>
            <a:r>
              <a:rPr lang="tr-TR" dirty="0"/>
              <a:t>Enerji Sistemleri  Mühendisliği 4   </a:t>
            </a:r>
            <a:r>
              <a:rPr lang="tr-TR" b="1" dirty="0"/>
              <a:t>(SAY)   </a:t>
            </a:r>
            <a:r>
              <a:rPr lang="tr-TR" dirty="0"/>
              <a:t>(M.T.O.K.)</a:t>
            </a:r>
          </a:p>
          <a:p>
            <a:r>
              <a:rPr lang="tr-TR" dirty="0"/>
              <a:t>Yazılım  Mühendisliği 4   </a:t>
            </a:r>
            <a:r>
              <a:rPr lang="tr-TR" b="1" dirty="0"/>
              <a:t>(SAY)   </a:t>
            </a:r>
            <a:r>
              <a:rPr lang="tr-TR" dirty="0"/>
              <a:t>(M.T.O.K.)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558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TEKNOLOJİ FAKÜLTESİ BULUNAN BAZI ÜNİVERSİTELER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6290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98" y="2996952"/>
            <a:ext cx="51625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4651"/>
            <a:ext cx="12858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64202"/>
            <a:ext cx="27051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06477"/>
            <a:ext cx="28479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10287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44" y="4653136"/>
            <a:ext cx="3514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89240"/>
            <a:ext cx="56864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896" y="4243561"/>
            <a:ext cx="37147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86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Marmara (İstanbul), </a:t>
            </a:r>
          </a:p>
          <a:p>
            <a:r>
              <a:rPr lang="tr-TR" dirty="0"/>
              <a:t>Gazi (Ankara), </a:t>
            </a:r>
          </a:p>
          <a:p>
            <a:r>
              <a:rPr lang="tr-TR" dirty="0"/>
              <a:t>Karadeniz Teknik (Trabzon), </a:t>
            </a:r>
            <a:endParaRPr lang="tr-TR" dirty="0" smtClean="0"/>
          </a:p>
          <a:p>
            <a:r>
              <a:rPr lang="tr-TR" dirty="0" smtClean="0"/>
              <a:t>Fırat </a:t>
            </a:r>
            <a:r>
              <a:rPr lang="tr-TR" dirty="0"/>
              <a:t>(Elazığ), </a:t>
            </a:r>
            <a:endParaRPr lang="tr-TR" dirty="0" smtClean="0"/>
          </a:p>
          <a:p>
            <a:r>
              <a:rPr lang="tr-TR" dirty="0" smtClean="0"/>
              <a:t>Karabük</a:t>
            </a:r>
            <a:r>
              <a:rPr lang="tr-TR" dirty="0"/>
              <a:t>, </a:t>
            </a:r>
          </a:p>
          <a:p>
            <a:r>
              <a:rPr lang="tr-TR" dirty="0" err="1" smtClean="0"/>
              <a:t>S.Demirel</a:t>
            </a:r>
            <a:r>
              <a:rPr lang="tr-TR" dirty="0" smtClean="0"/>
              <a:t> </a:t>
            </a:r>
            <a:r>
              <a:rPr lang="tr-TR" dirty="0"/>
              <a:t>(Isparta), </a:t>
            </a:r>
            <a:endParaRPr lang="tr-TR" dirty="0" smtClean="0"/>
          </a:p>
          <a:p>
            <a:r>
              <a:rPr lang="tr-TR" dirty="0" smtClean="0"/>
              <a:t>Sakarya</a:t>
            </a:r>
            <a:r>
              <a:rPr lang="tr-TR" dirty="0"/>
              <a:t>, </a:t>
            </a:r>
            <a:endParaRPr lang="tr-TR" dirty="0" smtClean="0"/>
          </a:p>
          <a:p>
            <a:r>
              <a:rPr lang="tr-TR" dirty="0" smtClean="0"/>
              <a:t>Kocatepe </a:t>
            </a:r>
            <a:r>
              <a:rPr lang="tr-TR" dirty="0"/>
              <a:t>(Afyonkarahisar</a:t>
            </a:r>
            <a:r>
              <a:rPr lang="tr-TR" dirty="0" smtClean="0"/>
              <a:t>),</a:t>
            </a:r>
          </a:p>
          <a:p>
            <a:r>
              <a:rPr lang="tr-TR" dirty="0" smtClean="0"/>
              <a:t> </a:t>
            </a:r>
            <a:r>
              <a:rPr lang="tr-TR" dirty="0"/>
              <a:t>Nevşehir, </a:t>
            </a:r>
            <a:endParaRPr lang="tr-TR" dirty="0" smtClean="0"/>
          </a:p>
          <a:p>
            <a:r>
              <a:rPr lang="tr-TR" dirty="0" smtClean="0"/>
              <a:t>Muğla</a:t>
            </a:r>
            <a:r>
              <a:rPr lang="tr-TR" dirty="0"/>
              <a:t>, Kırklareli.</a:t>
            </a:r>
          </a:p>
        </p:txBody>
      </p:sp>
    </p:spTree>
    <p:extLst>
      <p:ext uri="{BB962C8B-B14F-4D97-AF65-F5344CB8AC3E}">
        <p14:creationId xmlns:p14="http://schemas.microsoft.com/office/powerpoint/2010/main" val="43508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ALANIMIZ HAKKINDA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 smtClean="0"/>
              <a:t>FİZİKİ YAPIMIZ- ATÖLYELER</a:t>
            </a:r>
          </a:p>
          <a:p>
            <a:pPr marL="0" indent="0">
              <a:buNone/>
            </a:pPr>
            <a:endParaRPr lang="tr-TR" b="1" dirty="0" smtClean="0"/>
          </a:p>
          <a:p>
            <a:r>
              <a:rPr lang="tr-TR" b="1" dirty="0" smtClean="0"/>
              <a:t>ALAN DALLARI VE SINIFLAR DÜZEYİNDE DERSLER</a:t>
            </a:r>
          </a:p>
          <a:p>
            <a:pPr marL="0" indent="0">
              <a:buNone/>
            </a:pPr>
            <a:endParaRPr lang="tr-TR" b="1" dirty="0" smtClean="0"/>
          </a:p>
          <a:p>
            <a:r>
              <a:rPr lang="tr-TR" b="1" dirty="0" smtClean="0"/>
              <a:t>İŞLETMELER – MESLEKLER– AVANTAJLAR</a:t>
            </a:r>
          </a:p>
          <a:p>
            <a:pPr marL="0" indent="0">
              <a:buNone/>
            </a:pPr>
            <a:endParaRPr lang="tr-TR" b="1" dirty="0" smtClean="0"/>
          </a:p>
          <a:p>
            <a:r>
              <a:rPr lang="tr-TR" b="1" dirty="0" smtClean="0"/>
              <a:t>ÜNİVERSİTE BÖLÜMLER</a:t>
            </a:r>
          </a:p>
          <a:p>
            <a:endParaRPr lang="tr-TR" b="1" dirty="0" smtClean="0"/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68849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763688" y="1658111"/>
            <a:ext cx="561884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DİNLEDİĞİNİZ İÇİN </a:t>
            </a:r>
          </a:p>
          <a:p>
            <a:pPr algn="ctr"/>
            <a:endParaRPr lang="tr-TR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tr-T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TEŞEKKÜR EDERİZ.</a:t>
            </a:r>
            <a:endParaRPr lang="tr-T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0507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ATÖLYELERİMİZ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4 ADET </a:t>
            </a:r>
            <a:r>
              <a:rPr lang="tr-TR" b="1" dirty="0" smtClean="0"/>
              <a:t>BİLİŞİM TEKNOLOJİLERİ ATÖLYESİ VARDIR. </a:t>
            </a:r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r>
              <a:rPr lang="tr-TR" b="1" u="sng" dirty="0" smtClean="0"/>
              <a:t>HER ÖĞRENCİYE 1 BİLGİSAYAR</a:t>
            </a:r>
            <a:r>
              <a:rPr lang="tr-TR" b="1" dirty="0" smtClean="0"/>
              <a:t> DÜŞMEKTEDİR.</a:t>
            </a:r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r>
              <a:rPr lang="tr-TR" b="1" dirty="0" smtClean="0"/>
              <a:t>TÜM DERSLER ATÖLYE ORTAMINDA İŞLENMEKTEDİR.</a:t>
            </a:r>
          </a:p>
          <a:p>
            <a:endParaRPr lang="tr-TR" b="1" dirty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92426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BİLİŞİM TEKNOLOJİLERİ ALANI </a:t>
            </a:r>
            <a:r>
              <a:rPr lang="tr-TR" dirty="0" smtClean="0"/>
              <a:t>FOTOĞRAFLARI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753" y="2329121"/>
            <a:ext cx="4450441" cy="3337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1238" y="1866179"/>
            <a:ext cx="4549913" cy="4392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3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064" y="2155296"/>
            <a:ext cx="4788024" cy="35910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5373" y="2209301"/>
            <a:ext cx="4788024" cy="34830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4096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7034" y="1387274"/>
            <a:ext cx="5556622" cy="416746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9" name="İçerik Yer Tutucusu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34421" y="1411277"/>
            <a:ext cx="5532621" cy="409545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462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86706" y="1383867"/>
            <a:ext cx="5777616" cy="4333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5910" y="1364771"/>
            <a:ext cx="5952660" cy="4464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352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ALAN DALLARI</a:t>
            </a:r>
            <a:br>
              <a:rPr lang="tr-TR" b="1" dirty="0">
                <a:solidFill>
                  <a:srgbClr val="FF0000"/>
                </a:solidFill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YAZILIM </a:t>
            </a:r>
            <a:r>
              <a:rPr lang="tr-TR" b="1" dirty="0"/>
              <a:t>GELİŞTİRME DALI</a:t>
            </a:r>
          </a:p>
          <a:p>
            <a:r>
              <a:rPr lang="tr-TR" b="1" dirty="0"/>
              <a:t>AĞ İŞLETMENLİĞİ DALI</a:t>
            </a:r>
          </a:p>
          <a:p>
            <a:endParaRPr lang="tr-TR" b="1" dirty="0"/>
          </a:p>
          <a:p>
            <a:r>
              <a:rPr lang="tr-TR" b="1" dirty="0"/>
              <a:t>OKULUMUZDA </a:t>
            </a:r>
            <a:r>
              <a:rPr lang="tr-TR" b="1" dirty="0">
                <a:solidFill>
                  <a:srgbClr val="FF0000"/>
                </a:solidFill>
              </a:rPr>
              <a:t>YAZILIM GELİŞTİRME DALI </a:t>
            </a:r>
            <a:r>
              <a:rPr lang="tr-TR" b="1" dirty="0"/>
              <a:t>MEVCUTTUR.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934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dirty="0" smtClean="0"/>
              <a:t>9</a:t>
            </a:r>
            <a:r>
              <a:rPr lang="tr-TR" dirty="0"/>
              <a:t>. SINIFLAR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15" y="1490282"/>
            <a:ext cx="8229600" cy="4525963"/>
          </a:xfrm>
        </p:spPr>
        <p:txBody>
          <a:bodyPr>
            <a:normAutofit lnSpcReduction="10000"/>
          </a:bodyPr>
          <a:lstStyle/>
          <a:p>
            <a:pPr lvl="1"/>
            <a:r>
              <a:rPr lang="tr-TR" dirty="0" smtClean="0"/>
              <a:t>PROGRAMLAMA TEMELLERİ </a:t>
            </a:r>
          </a:p>
          <a:p>
            <a:pPr lvl="2"/>
            <a:r>
              <a:rPr lang="tr-TR" dirty="0" smtClean="0"/>
              <a:t>KODLAMA- YAPAY ZEKA</a:t>
            </a:r>
          </a:p>
          <a:p>
            <a:pPr lvl="2"/>
            <a:r>
              <a:rPr lang="tr-TR" dirty="0" smtClean="0"/>
              <a:t>PYTON – C# - VISUAL STUDIO</a:t>
            </a:r>
          </a:p>
          <a:p>
            <a:pPr lvl="2"/>
            <a:r>
              <a:rPr lang="tr-TR" dirty="0" smtClean="0"/>
              <a:t>ALGORİTMA</a:t>
            </a:r>
          </a:p>
          <a:p>
            <a:pPr lvl="1"/>
            <a:r>
              <a:rPr lang="tr-TR" dirty="0" smtClean="0"/>
              <a:t>BİLİŞİM TEKNOLOJİLERİNİN TEMELLERİ</a:t>
            </a:r>
          </a:p>
          <a:p>
            <a:pPr lvl="2"/>
            <a:r>
              <a:rPr lang="tr-TR" dirty="0" smtClean="0"/>
              <a:t>DONANIM BİRİMLERİ</a:t>
            </a:r>
          </a:p>
          <a:p>
            <a:pPr lvl="2"/>
            <a:r>
              <a:rPr lang="tr-TR" dirty="0" smtClean="0"/>
              <a:t>YAZILIM</a:t>
            </a:r>
          </a:p>
          <a:p>
            <a:pPr lvl="2"/>
            <a:r>
              <a:rPr lang="tr-TR" dirty="0" smtClean="0"/>
              <a:t>İŞLETİM SİSTEMLERİ (WİNDOWS, LİNUX)</a:t>
            </a:r>
          </a:p>
          <a:p>
            <a:pPr lvl="1"/>
            <a:r>
              <a:rPr lang="tr-TR" dirty="0" smtClean="0"/>
              <a:t>BİLGİSAYARDA TASARIM UYGULAMALARI</a:t>
            </a:r>
          </a:p>
          <a:p>
            <a:pPr lvl="2"/>
            <a:r>
              <a:rPr lang="tr-TR" dirty="0" smtClean="0"/>
              <a:t>BİLGİSAYARLI ÇİZİM</a:t>
            </a:r>
          </a:p>
          <a:p>
            <a:pPr marL="457200" lvl="1" indent="0">
              <a:buNone/>
            </a:pPr>
            <a:endParaRPr lang="tr-T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484784"/>
            <a:ext cx="1944216" cy="2173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41810"/>
            <a:ext cx="2273051" cy="115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785" y="5278365"/>
            <a:ext cx="2505514" cy="146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05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471</Words>
  <Application>Microsoft Office PowerPoint</Application>
  <PresentationFormat>Ekran Gösterisi (4:3)</PresentationFormat>
  <Paragraphs>160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Ofis Teması</vt:lpstr>
      <vt:lpstr>BİLİŞİM TEKNOLOJİLERİ ALANI</vt:lpstr>
      <vt:lpstr>ALANIMIZ HAKKINDA</vt:lpstr>
      <vt:lpstr>ATÖLYELERİMİZ</vt:lpstr>
      <vt:lpstr>BİLİŞİM TEKNOLOJİLERİ ALANI FOTOĞRAFLARI</vt:lpstr>
      <vt:lpstr>PowerPoint Sunusu</vt:lpstr>
      <vt:lpstr>PowerPoint Sunusu</vt:lpstr>
      <vt:lpstr>PowerPoint Sunusu</vt:lpstr>
      <vt:lpstr>ALAN DALLARI </vt:lpstr>
      <vt:lpstr>9. SINIFLAR </vt:lpstr>
      <vt:lpstr>10. SINIFLAR </vt:lpstr>
      <vt:lpstr>11. SINIFLAR</vt:lpstr>
      <vt:lpstr>PowerPoint Sunusu</vt:lpstr>
      <vt:lpstr>HANGİ İŞLETMELER</vt:lpstr>
      <vt:lpstr>Bilişim Teknolojileri Alanı TYT + EK PUAN  ile Gidilebilecek 2 Bölümler </vt:lpstr>
      <vt:lpstr>Bilişim Teknolojileri Alanı    TYT – AYT   ile Yerleşilebilecek 4 yıllık(Lisans)  Alana Yakın Bölümler Ayrıca bir ek puan verilmeyecektir. Türkiye genelinde birçok üniversitede bu bölümler mevcuttur.  </vt:lpstr>
      <vt:lpstr>Mesleki ve Teknik Ortaöğretim Kurumu kontenjanı (M.T.O.K.)  Ayrıca bir ek puan verilmeyecektir. </vt:lpstr>
      <vt:lpstr>TEKNOLOJİ FAKÜLTESİ GİDEBİLECEĞİNİZ BÖLÜMLER</vt:lpstr>
      <vt:lpstr>TEKNOLOJİ FAKÜLTESİ BULUNAN BAZI ÜNİVERSİTELER</vt:lpstr>
      <vt:lpstr>PowerPoint Sunusu</vt:lpstr>
      <vt:lpstr>PowerPoint Sunusu</vt:lpstr>
    </vt:vector>
  </TitlesOfParts>
  <Company>By NeC ® 2010 | Katilimsiz.Com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BİLİŞİM TEKNOLOJİLERİ ALANI</dc:title>
  <dc:creator>Ogretmen</dc:creator>
  <cp:lastModifiedBy>Ogretmen</cp:lastModifiedBy>
  <cp:revision>19</cp:revision>
  <dcterms:created xsi:type="dcterms:W3CDTF">2023-09-12T08:51:40Z</dcterms:created>
  <dcterms:modified xsi:type="dcterms:W3CDTF">2024-04-30T11:21:16Z</dcterms:modified>
</cp:coreProperties>
</file>